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5544800" cy="105156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8018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603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240551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32073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4009187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4811024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5612862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6414699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489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BA"/>
    <a:srgbClr val="D7D2CB"/>
    <a:srgbClr val="EFF7FD"/>
    <a:srgbClr val="FF4A53"/>
    <a:srgbClr val="DDEDFA"/>
    <a:srgbClr val="73CBF2"/>
    <a:srgbClr val="DCA700"/>
    <a:srgbClr val="56CDE2"/>
    <a:srgbClr val="F16A04"/>
    <a:srgbClr val="8E9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4" autoAdjust="0"/>
    <p:restoredTop sz="96341" autoAdjust="0"/>
  </p:normalViewPr>
  <p:slideViewPr>
    <p:cSldViewPr snapToGrid="0">
      <p:cViewPr varScale="1">
        <p:scale>
          <a:sx n="79" d="100"/>
          <a:sy n="79" d="100"/>
        </p:scale>
        <p:origin x="224" y="312"/>
      </p:cViewPr>
      <p:guideLst>
        <p:guide orient="horz" pos="3974"/>
        <p:guide pos="4896"/>
        <p:guide orient="horz" pos="33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252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D7DD882-4E92-4B28-B551-957C6C7109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9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6950" y="720725"/>
            <a:ext cx="53213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0FB0C24-C29C-4988-9D69-B2A8BEE87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0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1pPr>
    <a:lvl2pPr marL="801837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2pPr>
    <a:lvl3pPr marL="1603675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3pPr>
    <a:lvl4pPr marL="2405512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4pPr>
    <a:lvl5pPr marL="3207349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5pPr>
    <a:lvl6pPr marL="4009187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6pPr>
    <a:lvl7pPr marL="4811024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7pPr>
    <a:lvl8pPr marL="5612862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8pPr>
    <a:lvl9pPr marL="6414699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6.png"/>
          <p:cNvPicPr>
            <a:picLocks noChangeAspect="1"/>
          </p:cNvPicPr>
          <p:nvPr userDrawn="1"/>
        </p:nvPicPr>
        <p:blipFill>
          <a:blip r:embed="rId2">
            <a:alphaModFix amt="15000"/>
            <a:extLst/>
          </a:blip>
          <a:srcRect b="24495"/>
          <a:stretch>
            <a:fillRect/>
          </a:stretch>
        </p:blipFill>
        <p:spPr>
          <a:xfrm>
            <a:off x="-11467" y="-1"/>
            <a:ext cx="15556267" cy="7939677"/>
          </a:xfrm>
          <a:prstGeom prst="rect">
            <a:avLst/>
          </a:prstGeom>
          <a:solidFill>
            <a:srgbClr val="00A6A0"/>
          </a:solidFill>
          <a:ln w="12700">
            <a:miter lim="400000"/>
          </a:ln>
        </p:spPr>
      </p:pic>
      <p:sp>
        <p:nvSpPr>
          <p:cNvPr id="7" name="Shape 249"/>
          <p:cNvSpPr/>
          <p:nvPr userDrawn="1"/>
        </p:nvSpPr>
        <p:spPr>
          <a:xfrm>
            <a:off x="0" y="-1"/>
            <a:ext cx="15544800" cy="7943789"/>
          </a:xfrm>
          <a:prstGeom prst="rect">
            <a:avLst/>
          </a:prstGeom>
          <a:solidFill>
            <a:srgbClr val="00A6A0">
              <a:alpha val="15000"/>
            </a:srgbClr>
          </a:solidFill>
          <a:ln w="12700">
            <a:miter lim="400000"/>
          </a:ln>
        </p:spPr>
        <p:txBody>
          <a:bodyPr lIns="32385" tIns="32385" rIns="32385" bIns="32385" anchor="ctr"/>
          <a:lstStyle/>
          <a:p>
            <a:pPr defTabSz="817721">
              <a:defRPr sz="5700">
                <a:latin typeface="Gill Sans"/>
                <a:ea typeface="Gill Sans"/>
                <a:cs typeface="Gill Sans"/>
                <a:sym typeface="Gill Sans"/>
              </a:defRPr>
            </a:pPr>
            <a:endParaRPr sz="3634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100" y="1720956"/>
            <a:ext cx="11658600" cy="3660987"/>
          </a:xfrm>
          <a:prstGeom prst="rect">
            <a:avLst/>
          </a:prstGeom>
        </p:spPr>
        <p:txBody>
          <a:bodyPr anchor="b"/>
          <a:lstStyle>
            <a:lvl1pPr algn="ctr">
              <a:defRPr sz="76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3100" y="4923195"/>
            <a:ext cx="11658600" cy="2538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90">
                <a:solidFill>
                  <a:schemeClr val="bg1"/>
                </a:solidFill>
              </a:defRPr>
            </a:lvl1pPr>
            <a:lvl2pPr marL="582930" indent="0" algn="ctr">
              <a:buNone/>
              <a:defRPr sz="2550"/>
            </a:lvl2pPr>
            <a:lvl3pPr marL="1165860" indent="0" algn="ctr">
              <a:buNone/>
              <a:defRPr sz="2295"/>
            </a:lvl3pPr>
            <a:lvl4pPr marL="1748790" indent="0" algn="ctr">
              <a:buNone/>
              <a:defRPr sz="2040"/>
            </a:lvl4pPr>
            <a:lvl5pPr marL="2331720" indent="0" algn="ctr">
              <a:buNone/>
              <a:defRPr sz="2040"/>
            </a:lvl5pPr>
            <a:lvl6pPr marL="2914650" indent="0" algn="ctr">
              <a:buNone/>
              <a:defRPr sz="2040"/>
            </a:lvl6pPr>
            <a:lvl7pPr marL="3497580" indent="0" algn="ctr">
              <a:buNone/>
              <a:defRPr sz="2040"/>
            </a:lvl7pPr>
            <a:lvl8pPr marL="4080510" indent="0" algn="ctr">
              <a:buNone/>
              <a:defRPr sz="2040"/>
            </a:lvl8pPr>
            <a:lvl9pPr marL="4663440" indent="0" algn="ctr">
              <a:buNone/>
              <a:defRPr sz="204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Shape 6"/>
          <p:cNvSpPr>
            <a:spLocks noGrp="1"/>
          </p:cNvSpPr>
          <p:nvPr>
            <p:ph type="sldNum" sz="quarter" idx="4"/>
          </p:nvPr>
        </p:nvSpPr>
        <p:spPr>
          <a:xfrm>
            <a:off x="14606446" y="10181060"/>
            <a:ext cx="134139" cy="1374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marR="0" indent="0" defTabSz="526256">
              <a:defRPr sz="893" spc="-18">
                <a:solidFill>
                  <a:srgbClr val="6F6F6F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89F5B-EFA8-6240-9974-B815BC2F41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1" y="8826068"/>
            <a:ext cx="1342883" cy="1235186"/>
          </a:xfrm>
          <a:prstGeom prst="rect">
            <a:avLst/>
          </a:prstGeom>
        </p:spPr>
      </p:pic>
      <p:pic>
        <p:nvPicPr>
          <p:cNvPr id="11" name="Picture 10" descr="IBM Logo — Shadowed.png">
            <a:extLst>
              <a:ext uri="{FF2B5EF4-FFF2-40B4-BE49-F238E27FC236}">
                <a16:creationId xmlns:a16="http://schemas.microsoft.com/office/drawing/2014/main" id="{D5923200-73C2-5A45-8EC9-1B7FB9DC2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055" y="9372962"/>
            <a:ext cx="1896133" cy="688292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4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360920"/>
            <a:ext cx="9326880" cy="868999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939589"/>
            <a:ext cx="9326880" cy="6309360"/>
          </a:xfrm>
        </p:spPr>
        <p:txBody>
          <a:bodyPr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8229919"/>
            <a:ext cx="9326880" cy="1234121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85881" y="937155"/>
            <a:ext cx="3675698" cy="8760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0701" y="937155"/>
            <a:ext cx="10776108" cy="8760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92" y="937160"/>
            <a:ext cx="14710885" cy="10258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0692" y="2105500"/>
            <a:ext cx="7221855" cy="759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7931631" y="2105500"/>
            <a:ext cx="7224553" cy="759222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 flipH="1">
            <a:off x="442604" y="1389910"/>
            <a:ext cx="1465691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black">
          <a:xfrm>
            <a:off x="9882823" y="993870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/>
              <a:t>© 2014 IBM Corporation</a:t>
            </a:r>
          </a:p>
        </p:txBody>
      </p:sp>
      <p:pic>
        <p:nvPicPr>
          <p:cNvPr id="4" name="Picture 8" descr="blog_ibm_cloud_succes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34702"/>
            <a:ext cx="15544800" cy="499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1308521" y="520913"/>
            <a:ext cx="7373359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Calibri"/>
                <a:cs typeface="Calibri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Calibri"/>
                <a:cs typeface="Calibri"/>
              </a:rPr>
              <a:t>Insight</a:t>
            </a:r>
            <a:endParaRPr lang="en-US" sz="2380" b="1" kern="0" dirty="0">
              <a:solidFill>
                <a:srgbClr val="4B6BAF"/>
              </a:solidFill>
              <a:latin typeface="Calibri"/>
              <a:cs typeface="Calibri"/>
            </a:endParaRPr>
          </a:p>
        </p:txBody>
      </p:sp>
      <p:pic>
        <p:nvPicPr>
          <p:cNvPr id="8" name="Picture 7" descr="Education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4" y="514275"/>
            <a:ext cx="718990" cy="761230"/>
          </a:xfrm>
          <a:prstGeom prst="rect">
            <a:avLst/>
          </a:prstGeom>
          <a:effectLst>
            <a:outerShdw blurRad="50800" dist="38100" dir="2700000" algn="tl" rotWithShape="0">
              <a:srgbClr val="800000">
                <a:alpha val="99000"/>
              </a:srgbClr>
            </a:outerShdw>
          </a:effectLst>
        </p:spPr>
      </p:pic>
      <p:pic>
        <p:nvPicPr>
          <p:cNvPr id="9" name="Picture 8" descr="IBM Logo — Shadow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180" y="770756"/>
            <a:ext cx="1390501" cy="504749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0051BA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b="0" i="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b="0" i="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757252"/>
            <a:ext cx="13213080" cy="2088516"/>
          </a:xfrm>
        </p:spPr>
        <p:txBody>
          <a:bodyPr/>
          <a:lstStyle>
            <a:lvl1pPr algn="l">
              <a:defRPr sz="6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456960"/>
            <a:ext cx="13213080" cy="2300287"/>
          </a:xfrm>
        </p:spPr>
        <p:txBody>
          <a:bodyPr anchor="b"/>
          <a:lstStyle>
            <a:lvl1pPr marL="0" indent="0">
              <a:buNone/>
              <a:defRPr sz="3400"/>
            </a:lvl1pPr>
            <a:lvl2pPr marL="777240" indent="0">
              <a:buNone/>
              <a:defRPr sz="3060"/>
            </a:lvl2pPr>
            <a:lvl3pPr marL="1554480" indent="0">
              <a:buNone/>
              <a:defRPr sz="2720"/>
            </a:lvl3pPr>
            <a:lvl4pPr marL="2331720" indent="0">
              <a:buNone/>
              <a:defRPr sz="2380"/>
            </a:lvl4pPr>
            <a:lvl5pPr marL="3108960" indent="0">
              <a:buNone/>
              <a:defRPr sz="2380"/>
            </a:lvl5pPr>
            <a:lvl6pPr marL="3886200" indent="0">
              <a:buNone/>
              <a:defRPr sz="2380"/>
            </a:lvl6pPr>
            <a:lvl7pPr marL="4663440" indent="0">
              <a:buNone/>
              <a:defRPr sz="2380"/>
            </a:lvl7pPr>
            <a:lvl8pPr marL="5440680" indent="0">
              <a:buNone/>
              <a:defRPr sz="2380"/>
            </a:lvl8pPr>
            <a:lvl9pPr marL="6217920" indent="0">
              <a:buNone/>
              <a:defRPr sz="2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692" y="2137156"/>
            <a:ext cx="7221855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1631" y="2137156"/>
            <a:ext cx="7224553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21112"/>
            <a:ext cx="13990320" cy="17526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334808"/>
            <a:ext cx="6868320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52" y="3334808"/>
            <a:ext cx="6871018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Calibri"/>
                <a:cs typeface="Calibri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>
                <a:solidFill>
                  <a:srgbClr val="000000"/>
                </a:solidFill>
                <a:ea typeface="MS PGothic" panose="020B0600070205080204" pitchFamily="34" charset="-128"/>
              </a:rPr>
              <a:t>FOR INTERNAL TEAM USE ONLY  </a:t>
            </a:r>
            <a:endParaRPr lang="en-US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9" y="418680"/>
            <a:ext cx="5114132" cy="1781810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18677"/>
            <a:ext cx="8689975" cy="8974773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9" y="2200492"/>
            <a:ext cx="5114132" cy="7192963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620" y="937155"/>
            <a:ext cx="14767560" cy="115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620" y="2184655"/>
            <a:ext cx="14767560" cy="751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442604" y="842221"/>
            <a:ext cx="146542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10058242" y="1010894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 dirty="0">
                <a:effectLst>
                  <a:outerShdw blurRad="50800" dist="50800" dir="5400000" algn="ctr" rotWithShape="0">
                    <a:schemeClr val="accent1">
                      <a:lumMod val="75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© 2018 IBM Corporation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91465" y="10069997"/>
            <a:ext cx="939165" cy="37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C26A3523-2DB4-4335-99B0-4EBE9D26D63A}" type="slidenum">
              <a:rPr lang="en-US" sz="170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sz="17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1308521" y="94937"/>
            <a:ext cx="8484703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Mastery</a:t>
            </a:r>
            <a:endParaRPr lang="en-US" sz="2380" b="1" i="0" kern="0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331656" y="10084209"/>
            <a:ext cx="888148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15544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40" b="1" i="1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IBM-Confidential</a:t>
            </a:r>
            <a:endParaRPr lang="en-US" sz="2040" b="1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24" y="203997"/>
            <a:ext cx="1622257" cy="588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6" y="87467"/>
            <a:ext cx="748294" cy="7546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5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40" b="0" i="0">
          <a:solidFill>
            <a:srgbClr val="4B6BAF"/>
          </a:solidFill>
          <a:effectLst>
            <a:outerShdw blurRad="50800" dist="38100" dir="2700000" algn="tl" rotWithShape="0">
              <a:schemeClr val="accent1">
                <a:lumMod val="50000"/>
                <a:alpha val="43000"/>
              </a:schemeClr>
            </a:outerShdw>
          </a:effectLst>
          <a:latin typeface="Avenir Medium" panose="02000503020000020003" pitchFamily="2" charset="0"/>
          <a:ea typeface="Avenir Medium" panose="02000503020000020003" pitchFamily="2" charset="0"/>
          <a:cs typeface="Avenir Medium" panose="02000503020000020003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5pPr>
      <a:lvl6pPr marL="77724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6pPr>
      <a:lvl7pPr marL="155448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7pPr>
      <a:lvl8pPr marL="233172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8pPr>
      <a:lvl9pPr marL="310896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9pPr>
    </p:titleStyle>
    <p:bodyStyle>
      <a:lvl1pPr marL="15544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380">
          <a:solidFill>
            <a:srgbClr val="000000"/>
          </a:solidFill>
          <a:latin typeface="Avenir Book" charset="0"/>
          <a:ea typeface="Avenir Book" charset="0"/>
          <a:cs typeface="Avenir Book" charset="0"/>
        </a:defRPr>
      </a:lvl1pPr>
      <a:lvl2pPr marL="466344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□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699516" indent="-233172" algn="l" rtl="0" eaLnBrk="0" fontAlgn="base" hangingPunct="0">
        <a:spcBef>
          <a:spcPct val="20000"/>
        </a:spcBef>
        <a:spcAft>
          <a:spcPct val="0"/>
        </a:spcAft>
        <a:buClr>
          <a:srgbClr val="4B6BAF"/>
        </a:buClr>
        <a:buSzPct val="75000"/>
        <a:buFont typeface="Lucida Grande"/>
        <a:buChar char="◇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93268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◦"/>
        <a:defRPr sz="2040" baseline="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922747" indent="-1349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040">
          <a:solidFill>
            <a:schemeClr val="tx1"/>
          </a:solidFill>
          <a:latin typeface="+mn-lt"/>
        </a:defRPr>
      </a:lvl5pPr>
      <a:lvl6pPr marL="369998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6pPr>
      <a:lvl7pPr marL="447722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7pPr>
      <a:lvl8pPr marL="525446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8pPr>
      <a:lvl9pPr marL="603170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PorterCurriculumAlignmen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ibm.biz/PorterCurriculumAlignmen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programs/slds/pdf/guide_growth-model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bm.biz/RSS-Significance-TestEfficienc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555-E6C4-EE4E-B03B-37EA4B40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51BA"/>
                </a:solidFill>
              </a:rPr>
              <a:t>The education theory on which Watson-Education Mastery is based depends on  an aligned, digitized curriculum.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96278-CB83-C248-8FBF-F349389C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01" y="2449310"/>
            <a:ext cx="10491599" cy="7878698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F83C85A2-000F-DE49-99FC-26A8C3E92B85}"/>
              </a:ext>
            </a:extLst>
          </p:cNvPr>
          <p:cNvSpPr/>
          <p:nvPr/>
        </p:nvSpPr>
        <p:spPr>
          <a:xfrm>
            <a:off x="2201136" y="2449310"/>
            <a:ext cx="325465" cy="3362554"/>
          </a:xfrm>
          <a:prstGeom prst="leftBrace">
            <a:avLst/>
          </a:prstGeom>
          <a:ln w="28575">
            <a:solidFill>
              <a:srgbClr val="EEB6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199DEAF-040A-5D43-B1FF-DF4F4E309082}"/>
              </a:ext>
            </a:extLst>
          </p:cNvPr>
          <p:cNvSpPr/>
          <p:nvPr/>
        </p:nvSpPr>
        <p:spPr>
          <a:xfrm>
            <a:off x="2201135" y="5905432"/>
            <a:ext cx="325466" cy="4391579"/>
          </a:xfrm>
          <a:prstGeom prst="leftBrace">
            <a:avLst/>
          </a:prstGeom>
          <a:ln w="28575">
            <a:solidFill>
              <a:srgbClr val="B8E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943493D-7145-E847-A53B-38564A2E78D4}"/>
              </a:ext>
            </a:extLst>
          </p:cNvPr>
          <p:cNvSpPr/>
          <p:nvPr/>
        </p:nvSpPr>
        <p:spPr>
          <a:xfrm rot="5400000">
            <a:off x="8219745" y="997538"/>
            <a:ext cx="327760" cy="4155462"/>
          </a:xfrm>
          <a:prstGeom prst="leftBrace">
            <a:avLst/>
          </a:prstGeom>
          <a:ln w="28575">
            <a:solidFill>
              <a:srgbClr val="CBE4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D44BFE5-5798-464F-854E-CBCBA73BD102}"/>
              </a:ext>
            </a:extLst>
          </p:cNvPr>
          <p:cNvSpPr/>
          <p:nvPr/>
        </p:nvSpPr>
        <p:spPr>
          <a:xfrm rot="5400000">
            <a:off x="11660180" y="1881129"/>
            <a:ext cx="343259" cy="2372780"/>
          </a:xfrm>
          <a:prstGeom prst="leftBrace">
            <a:avLst/>
          </a:prstGeom>
          <a:ln w="28575">
            <a:solidFill>
              <a:srgbClr val="FCE9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5F70E-6BD9-FF47-8320-08A3DE1B919C}"/>
              </a:ext>
            </a:extLst>
          </p:cNvPr>
          <p:cNvSpPr txBox="1"/>
          <p:nvPr/>
        </p:nvSpPr>
        <p:spPr>
          <a:xfrm>
            <a:off x="388620" y="3253425"/>
            <a:ext cx="181251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Learning-standards baseline.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Learning-standards progressions.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Course blueprints/curriculum maps.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Learning-standards version migration.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08841-0E54-0C4E-8629-16D8407E1B49}"/>
              </a:ext>
            </a:extLst>
          </p:cNvPr>
          <p:cNvSpPr txBox="1"/>
          <p:nvPr/>
        </p:nvSpPr>
        <p:spPr>
          <a:xfrm>
            <a:off x="388620" y="6854727"/>
            <a:ext cx="1812515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Teacher units.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Course enrollment.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Course-section teaching assignments.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solidFill>
                  <a:srgbClr val="DDE5ED"/>
                </a:solidFill>
                <a:latin typeface="Avenir Roman" panose="02000503020000020003" pitchFamily="2" charset="0"/>
              </a:rPr>
              <a:t>Instructional content aligned to intended curriculum.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solidFill>
                  <a:srgbClr val="DDE5ED"/>
                </a:solidFill>
                <a:latin typeface="Avenir Roman" panose="02000503020000020003" pitchFamily="2" charset="0"/>
              </a:rPr>
              <a:t>Instructional guides, lesson plans, formative-assessment examples.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19530-17A8-0743-B65D-106A370A6EDF}"/>
              </a:ext>
            </a:extLst>
          </p:cNvPr>
          <p:cNvSpPr txBox="1"/>
          <p:nvPr/>
        </p:nvSpPr>
        <p:spPr>
          <a:xfrm>
            <a:off x="6305894" y="2261944"/>
            <a:ext cx="4155462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Standards-aligned evidence of learning.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Policies, preferences for imputing learners’ state of knowledge based on proficiency measurements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631DD-B9E4-1E43-97F8-472A425B45D8}"/>
              </a:ext>
            </a:extLst>
          </p:cNvPr>
          <p:cNvSpPr txBox="1"/>
          <p:nvPr/>
        </p:nvSpPr>
        <p:spPr>
          <a:xfrm>
            <a:off x="10645419" y="2446610"/>
            <a:ext cx="237278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What the Mastery algorithm produces.</a:t>
            </a:r>
          </a:p>
        </p:txBody>
      </p:sp>
    </p:spTree>
    <p:extLst>
      <p:ext uri="{BB962C8B-B14F-4D97-AF65-F5344CB8AC3E}">
        <p14:creationId xmlns:p14="http://schemas.microsoft.com/office/powerpoint/2010/main" val="365927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7FF504-85C0-0B4C-9BDD-3726C268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25" y="2089663"/>
            <a:ext cx="6518454" cy="7513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C1C20-CE6E-E740-A5CF-268742CF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Phase ⑤ “advanced” curriculum-alignment indicators provide a sophisticated view of how what is being taught, measured addresses what is specified.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7463A-7EDB-3748-A31E-BAFBF0B122A5}"/>
              </a:ext>
            </a:extLst>
          </p:cNvPr>
          <p:cNvSpPr txBox="1"/>
          <p:nvPr/>
        </p:nvSpPr>
        <p:spPr>
          <a:xfrm>
            <a:off x="388619" y="9603301"/>
            <a:ext cx="738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panose="02000503020000020003" pitchFamily="2" charset="0"/>
              </a:rPr>
              <a:t>From </a:t>
            </a:r>
            <a:r>
              <a:rPr lang="en-US" sz="1000" dirty="0">
                <a:latin typeface="Avenir Light" panose="020B0402020203020204" pitchFamily="34" charset="77"/>
              </a:rPr>
              <a:t>: A. Porter, “Defining, developing, and using curriculum indicators,” Center for Policy Research in Education (CPRE), University of Pennsylvania, December 2001,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ibm.biz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PorterCurriculumAlignment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DF9F-BD80-DD4E-BDFF-F0E0EEE05B7B}"/>
              </a:ext>
            </a:extLst>
          </p:cNvPr>
          <p:cNvSpPr txBox="1"/>
          <p:nvPr/>
        </p:nvSpPr>
        <p:spPr>
          <a:xfrm>
            <a:off x="7506679" y="4103639"/>
            <a:ext cx="6518454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Phase ② curriculum-alignment administrators provide only a “binary” view of whether ”dots” — whether what is taught, measured addresses curriculum policy — are connected. </a:t>
            </a:r>
          </a:p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“Advanced” curriculum-alignment indicators provide supervisory, curriculum administrators with deeper insights into the extent to which their system uniformly provides opportunity to learn for all students. </a:t>
            </a:r>
          </a:p>
        </p:txBody>
      </p:sp>
    </p:spTree>
    <p:extLst>
      <p:ext uri="{BB962C8B-B14F-4D97-AF65-F5344CB8AC3E}">
        <p14:creationId xmlns:p14="http://schemas.microsoft.com/office/powerpoint/2010/main" val="360934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0A07FC-CC77-8C44-8B5F-5DFA3EAF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Mastery-Adoption flow establishes prospective clients’ state of curriculum maturity </a:t>
            </a:r>
            <a:r>
              <a:rPr lang="en-US" i="1" dirty="0" err="1"/>
              <a:t>en</a:t>
            </a:r>
            <a:r>
              <a:rPr lang="en-US" i="1" dirty="0"/>
              <a:t> route</a:t>
            </a:r>
            <a:r>
              <a:rPr lang="en-US" dirty="0"/>
              <a:t> to its operationalization.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3CFB28-A6E3-AD47-90ED-EB957D2C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319927"/>
              </p:ext>
            </p:extLst>
          </p:nvPr>
        </p:nvGraphicFramePr>
        <p:xfrm>
          <a:off x="388938" y="2184400"/>
          <a:ext cx="14682333" cy="476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64">
                  <a:extLst>
                    <a:ext uri="{9D8B030D-6E8A-4147-A177-3AD203B41FA5}">
                      <a16:colId xmlns:a16="http://schemas.microsoft.com/office/drawing/2014/main" val="3627546778"/>
                    </a:ext>
                  </a:extLst>
                </a:gridCol>
                <a:gridCol w="2254920">
                  <a:extLst>
                    <a:ext uri="{9D8B030D-6E8A-4147-A177-3AD203B41FA5}">
                      <a16:colId xmlns:a16="http://schemas.microsoft.com/office/drawing/2014/main" val="3958207507"/>
                    </a:ext>
                  </a:extLst>
                </a:gridCol>
                <a:gridCol w="8285378">
                  <a:extLst>
                    <a:ext uri="{9D8B030D-6E8A-4147-A177-3AD203B41FA5}">
                      <a16:colId xmlns:a16="http://schemas.microsoft.com/office/drawing/2014/main" val="4028902955"/>
                    </a:ext>
                  </a:extLst>
                </a:gridCol>
                <a:gridCol w="3869871">
                  <a:extLst>
                    <a:ext uri="{9D8B030D-6E8A-4147-A177-3AD203B41FA5}">
                      <a16:colId xmlns:a16="http://schemas.microsoft.com/office/drawing/2014/main" val="413412995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Mastery-Adoption Stage</a:t>
                      </a: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Objectives and Outcomes</a:t>
                      </a: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latin typeface="Avenir Medium" panose="02000503020000020003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18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5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⓪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Curriculum-digitization and -alignment workshop survey.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Qualitative assessment of the degrees of alignment and digitization of prospective clients’ curriculum and assessments.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Adoption-readiness recommendation based on template-driven maturity model.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Recommended roadmap to digitize, improve alignment of curriculum and assessments.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5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①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Curriculum-alignment indicators analysis for digital curriculum.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Quantitative “logical” indicators of extent of alignment of digitized curriculum and assessments based on actual client data.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Detailed project plan — proposal-quality BoE — to fully operationalize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51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②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Reusable logic to transform </a:t>
                      </a:r>
                      <a:r>
                        <a:rPr lang="en-US" sz="1200" b="0" i="1" dirty="0">
                          <a:latin typeface="Avenir Light" panose="020B0402020203020204" pitchFamily="34" charset="77"/>
                        </a:rPr>
                        <a:t>unprecedented</a:t>
                      </a: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 standards-aligned evidence of learning into Watson-Compatible format.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Development, operationalization of data-transformation logic, interface to submit standards-aligned evidence of learning from </a:t>
                      </a:r>
                      <a:r>
                        <a:rPr lang="en-US" sz="1200" b="0" i="1" dirty="0">
                          <a:latin typeface="Avenir Light" panose="020B0402020203020204" pitchFamily="34" charset="77"/>
                        </a:rPr>
                        <a:t>unprecedented</a:t>
                      </a: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 source (e.g., third-party system IBM hasn’t seen before).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263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③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Operational initialization of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Full operationalization of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992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④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Watson-Mastery Growth Model.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Overlay growth model — time-rate of individual-student proficiency advancement — onto Watson-Education Mastery foundation.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96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⑤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Watson-Mastery Advanced Curriculum-Alignment Indicators.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Provide advanced education-research-based indicators (e.g., Porter, </a:t>
                      </a:r>
                      <a:r>
                        <a:rPr lang="en-US" sz="1200" b="0" i="0" dirty="0">
                          <a:latin typeface="Avenir Light" panose="020B0402020203020204" pitchFamily="34" charset="77"/>
                          <a:hlinkClick r:id="rId2"/>
                        </a:rPr>
                        <a:t>http://ibm.biz/PorterCurriculumAlignment</a:t>
                      </a: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) of school districts’ extent curriculum alignment.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06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⋮</a:t>
                      </a:r>
                      <a:endParaRPr lang="en-US" sz="12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0051BA"/>
                        </a:buClr>
                        <a:buFont typeface="Apple Symbols" panose="02000000000000000000" pitchFamily="2" charset="-79"/>
                        <a:buNone/>
                      </a:pPr>
                      <a:r>
                        <a:rPr lang="en-US" sz="1200" b="0" i="0" dirty="0">
                          <a:latin typeface="Avenir Medium" panose="02000503020000020003" pitchFamily="2" charset="0"/>
                        </a:rPr>
                        <a:t>⋮</a:t>
                      </a: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0051BA"/>
                        </a:buClr>
                        <a:buFont typeface="Apple Symbols" panose="02000000000000000000" pitchFamily="2" charset="-79"/>
                        <a:buNone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424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53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⓪:  Client-qualification review ascertains state of client maturity, readiness to adopt Watson-Education Mastery.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1745789"/>
              </p:ext>
            </p:extLst>
          </p:nvPr>
        </p:nvGraphicFramePr>
        <p:xfrm>
          <a:off x="388938" y="2184400"/>
          <a:ext cx="14766927" cy="44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39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6798444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6798444">
                  <a:extLst>
                    <a:ext uri="{9D8B030D-6E8A-4147-A177-3AD203B41FA5}">
                      <a16:colId xmlns:a16="http://schemas.microsoft.com/office/drawing/2014/main" val="3241299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r"/>
                      <a:r>
                        <a:rPr lang="en-US" sz="12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Introduced Watson-Education framework for curriculum digitization and alignment, prerequisite for scalable competency-based differentiated instruction, personalized learning.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1507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Learning standards and progressions;</a:t>
                      </a:r>
                    </a:p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Intended curriculum</a:t>
                      </a:r>
                      <a:r>
                        <a:rPr lang="en-US" sz="12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 (course blueprints, curriculum maps, </a:t>
                      </a:r>
                      <a:r>
                        <a:rPr lang="en-US" sz="1200" b="0" i="0" dirty="0" err="1">
                          <a:latin typeface="Avenir Light" panose="020B0402020203020204" pitchFamily="34" charset="77"/>
                          <a:sym typeface="Wingdings" pitchFamily="2" charset="2"/>
                        </a:rPr>
                        <a:t>etc</a:t>
                      </a:r>
                      <a:r>
                        <a:rPr lang="en-US" sz="12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);</a:t>
                      </a:r>
                    </a:p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Enrolled students and teacher assignments;</a:t>
                      </a: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 startAt="4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Standards-aligned evidence of learning; and</a:t>
                      </a:r>
                    </a:p>
                    <a:p>
                      <a:pPr marL="228600" indent="-228600">
                        <a:buFont typeface="+mj-lt"/>
                        <a:buAutoNum type="alphaLcPeriod" startAt="4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Consistent criteria for associating evidentiary observations with proficiency/mastery states.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42527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Perform qualitative, template-driven alignment analysis based on readily-available curriculum, assessment artifact.</a:t>
                      </a:r>
                    </a:p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Provide readiness assessment using staged maturity model.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65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Begin with template capturing curriculum scope (subject × grade level × campus).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Review exemplary curriculum artifacts based on alignment, digitization criteria.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Curriculum maps, course blueprints, scope &amp; sequence, etc.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Instructional guides, rubrics, formative-assessment examples and guidelines.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Interim/summative assessments.</a:t>
                      </a:r>
                    </a:p>
                    <a:p>
                      <a:pPr marL="238125" lvl="0" indent="-223838">
                        <a:buClr>
                          <a:srgbClr val="0051BA"/>
                        </a:buClr>
                        <a:buFont typeface="+mj-lt"/>
                        <a:buAutoNum type="arabicPeriod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Apply rubrics/heuristics to associate distinct grades, subjects with maturity-model stages.</a:t>
                      </a:r>
                    </a:p>
                    <a:p>
                      <a:pPr marL="238125" lvl="0" indent="-223838">
                        <a:buClr>
                          <a:srgbClr val="0051BA"/>
                        </a:buClr>
                        <a:buFont typeface="+mj-lt"/>
                        <a:buAutoNum type="arabicPeriod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Synopsize results.</a:t>
                      </a:r>
                    </a:p>
                    <a:p>
                      <a:pPr marL="238125" lvl="0" indent="-223838">
                        <a:buClr>
                          <a:srgbClr val="0051BA"/>
                        </a:buClr>
                        <a:buFont typeface="+mj-lt"/>
                        <a:buAutoNum type="arabicPeriod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Sketch out roadmap to advance state of curriculum digitization, alignment.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i="0" dirty="0">
                          <a:solidFill>
                            <a:srgbClr val="FF4A53"/>
                          </a:solidFill>
                          <a:latin typeface="Avenir Light" panose="020B0402020203020204" pitchFamily="34" charset="77"/>
                        </a:rPr>
                        <a:t>𝓠𝓾𝓮𝓼𝓽𝓲𝓸𝓷</a:t>
                      </a: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:</a:t>
                      </a:r>
                      <a:endParaRPr lang="en-US" sz="12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Partnership, cross-sell opportunities?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2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2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38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FD05-45B7-CF4F-BA52-527CC548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⓪ client-qualification analysis employs a template-driven maturity-model framework to characterize client readiness.</a:t>
            </a:r>
          </a:p>
        </p:txBody>
      </p:sp>
      <p:pic>
        <p:nvPicPr>
          <p:cNvPr id="5" name="Content Placeholder 4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9D9CF117-3FF4-7949-B1E3-4E84577CF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089663"/>
            <a:ext cx="14767064" cy="6379780"/>
          </a:xfrm>
        </p:spPr>
      </p:pic>
    </p:spTree>
    <p:extLst>
      <p:ext uri="{BB962C8B-B14F-4D97-AF65-F5344CB8AC3E}">
        <p14:creationId xmlns:p14="http://schemas.microsoft.com/office/powerpoint/2010/main" val="164224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① curriculum-alignment analysis empirically demonstrates clients’ readiness to adopt Watson-Education Mastery.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760028"/>
              </p:ext>
            </p:extLst>
          </p:nvPr>
        </p:nvGraphicFramePr>
        <p:xfrm>
          <a:off x="388938" y="2184400"/>
          <a:ext cx="14766927" cy="373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39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6798444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6798444">
                  <a:extLst>
                    <a:ext uri="{9D8B030D-6E8A-4147-A177-3AD203B41FA5}">
                      <a16:colId xmlns:a16="http://schemas.microsoft.com/office/drawing/2014/main" val="1266413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2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Engender sufficient confidence on both sides to take commit to the investment of Watson-Education Mastery implementation.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Develop detailed mastery-implementation plan (proposal-quality Basis of Estimate).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r"/>
                      <a:r>
                        <a:rPr lang="en-US" sz="12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Collect actual digitized-curriculum data from client.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Client digitizes “intended” curriculum (course blueprints, curriculum maps using Watson-Education Curriculum Tool.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Client provides student-course enrollment data for intended scope (campus × subject × grades) of analysis.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Client provides standardized-aligned evidence of learning in structured, digitized format.</a:t>
                      </a:r>
                    </a:p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IBM performs curriculum-alignment analysis.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2838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Blueprints ↔︎ learning-standard progressions.</a:t>
                      </a:r>
                    </a:p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Evidence of learning ↔︎ course blueprints.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tc>
                  <a:txBody>
                    <a:bodyPr/>
                    <a:lstStyle/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Evidence of learning ↔︎ learning-standards progressions.</a:t>
                      </a:r>
                    </a:p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Likely evidentiary, estimation coverage.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673717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42887" lvl="0" indent="-228600">
                        <a:buFont typeface="+mj-lt"/>
                        <a:buAutoNum type="arabicPeriod" startAt="3"/>
                        <a:tabLst/>
                      </a:pPr>
                      <a:r>
                        <a:rPr lang="en-US" sz="1200" b="0" i="0" dirty="0" err="1">
                          <a:latin typeface="Avenir Light" panose="020B0402020203020204" pitchFamily="34" charset="77"/>
                        </a:rPr>
                        <a:t>Outbrief</a:t>
                      </a:r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 graphically depicts curriculum-alignment indicators.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60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i="0" dirty="0">
                          <a:latin typeface="Avenir Medium" panose="02000503020000020003" pitchFamily="2" charset="0"/>
                        </a:rPr>
                        <a:t>Prerequisites: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b="0" i="0" dirty="0">
                          <a:latin typeface="Avenir Light" panose="020B0402020203020204" pitchFamily="34" charset="77"/>
                        </a:rPr>
                        <a:t>Data &amp; privacy agreement, arrangements (e.g., provision sftp server).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2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2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56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B74429-2157-9B42-90BB-066F96BE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Phase ① analysis provides quantitate, evidence-based confidence on both sides of transaction to make the investment.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1B343-AF2A-7F4C-8BDC-C9059CEF4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479296"/>
          </a:xfrm>
        </p:spPr>
        <p:txBody>
          <a:bodyPr/>
          <a:lstStyle/>
          <a:p>
            <a:r>
              <a:rPr lang="en-US" sz="1400" b="0" dirty="0">
                <a:latin typeface="Avenir Medium" panose="02000503020000020003" pitchFamily="2" charset="0"/>
              </a:rPr>
              <a:t>Alignment analysis answers questions like, “Is the system measuring what is specified by curriculum policy?”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8417E7-6575-1644-9E68-EDD3BF9B0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479296"/>
          </a:xfrm>
        </p:spPr>
        <p:txBody>
          <a:bodyPr/>
          <a:lstStyle/>
          <a:p>
            <a:r>
              <a:rPr lang="en-US" sz="1400" b="0" dirty="0">
                <a:latin typeface="Avenir Medium" panose="02000503020000020003" pitchFamily="2" charset="0"/>
              </a:rPr>
              <a:t>Coverage analysis answers questions like, “Is the system covering everything our policy specifies should be covered?”</a:t>
            </a:r>
          </a:p>
        </p:txBody>
      </p:sp>
      <p:pic>
        <p:nvPicPr>
          <p:cNvPr id="15" name="Content Placeholder 14" descr="A picture containing writing implement, stationary&#13;&#10;&#13;&#10;Description automatically generated">
            <a:extLst>
              <a:ext uri="{FF2B5EF4-FFF2-40B4-BE49-F238E27FC236}">
                <a16:creationId xmlns:a16="http://schemas.microsoft.com/office/drawing/2014/main" id="{9CBF000A-DDB2-CF4F-B2A7-36DF906FC3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52" y="2929265"/>
            <a:ext cx="6463973" cy="6463973"/>
          </a:xfrm>
        </p:spPr>
      </p:pic>
      <p:pic>
        <p:nvPicPr>
          <p:cNvPr id="18" name="Content Placeholder 17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0C794F0C-EF55-664A-BA28-11D257A1F2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2921923"/>
            <a:ext cx="6868320" cy="6478970"/>
          </a:xfrm>
        </p:spPr>
      </p:pic>
    </p:spTree>
    <p:extLst>
      <p:ext uri="{BB962C8B-B14F-4D97-AF65-F5344CB8AC3E}">
        <p14:creationId xmlns:p14="http://schemas.microsoft.com/office/powerpoint/2010/main" val="35986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Phase ② implements interface between unprecedented (to Watson Education) third-party standards-aligned assessment system.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D7EDE9-6EDB-C048-8C95-50CDFF0E9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61" y="2184400"/>
            <a:ext cx="10054279" cy="82017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4DED28-CFCF-C944-9977-CDB333563F0C}"/>
              </a:ext>
            </a:extLst>
          </p:cNvPr>
          <p:cNvSpPr txBox="1"/>
          <p:nvPr/>
        </p:nvSpPr>
        <p:spPr>
          <a:xfrm rot="2082816">
            <a:off x="2253650" y="5219924"/>
            <a:ext cx="110375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D7D2CB">
                    <a:alpha val="50000"/>
                  </a:srgbClr>
                </a:solidFill>
                <a:latin typeface="Avenir Black" panose="02000503020000020003" pitchFamily="2" charset="0"/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416356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FFDE-F876-B841-A1FC-C8579697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③ operationalizes Watson-Education mastery in the client’s education-technology ecosystem.</a:t>
            </a:r>
          </a:p>
        </p:txBody>
      </p:sp>
      <p:pic>
        <p:nvPicPr>
          <p:cNvPr id="5" name="Content Placeholder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FB04608A-1FBD-2543-B6EC-C83CBF99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06" y="2089663"/>
            <a:ext cx="13454988" cy="8331200"/>
          </a:xfrm>
        </p:spPr>
      </p:pic>
    </p:spTree>
    <p:extLst>
      <p:ext uri="{BB962C8B-B14F-4D97-AF65-F5344CB8AC3E}">
        <p14:creationId xmlns:p14="http://schemas.microsoft.com/office/powerpoint/2010/main" val="138376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652397-398B-2F46-9C3E-C1489D42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19" y="2089662"/>
            <a:ext cx="11483365" cy="6940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C1C20-CE6E-E740-A5CF-268742CF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Phase ④ growth-model analysis gives educators, parents, other stakeholders a much-clearer view of individual-student progress than models based on state-accountability exams.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7463A-7EDB-3748-A31E-BAFBF0B122A5}"/>
              </a:ext>
            </a:extLst>
          </p:cNvPr>
          <p:cNvSpPr txBox="1"/>
          <p:nvPr/>
        </p:nvSpPr>
        <p:spPr>
          <a:xfrm>
            <a:off x="388618" y="8906588"/>
            <a:ext cx="961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panose="02000503020000020003" pitchFamily="2" charset="0"/>
              </a:rPr>
              <a:t>From </a:t>
            </a:r>
            <a:r>
              <a:rPr lang="en-US" sz="1000" dirty="0">
                <a:latin typeface="Avenir Light" panose="020B0402020203020204" pitchFamily="34" charset="77"/>
              </a:rPr>
              <a:t>: “Growth models: Issues and advice from states,” U.S. Department of Education,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https://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nces.ed.gov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/programs/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slds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/pdf/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guide_growth-model.pdf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DF9F-BD80-DD4E-BDFF-F0E0EEE05B7B}"/>
              </a:ext>
            </a:extLst>
          </p:cNvPr>
          <p:cNvSpPr txBox="1"/>
          <p:nvPr/>
        </p:nvSpPr>
        <p:spPr>
          <a:xfrm>
            <a:off x="11871984" y="4128524"/>
            <a:ext cx="307303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State-accountability exams severely under-sample “proficiency space”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</a:rPr>
              <a:t> (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  <a:hlinkClick r:id="rId4"/>
              </a:rPr>
              <a:t>http://ibm.biz/RSS-Significance-TestEfficiency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</a:rPr>
              <a:t>)</a:t>
            </a: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. </a:t>
            </a:r>
          </a:p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Robustly implemented, Watson-Education Mastery collects provides relatively complete coverage. </a:t>
            </a:r>
          </a:p>
        </p:txBody>
      </p:sp>
    </p:spTree>
    <p:extLst>
      <p:ext uri="{BB962C8B-B14F-4D97-AF65-F5344CB8AC3E}">
        <p14:creationId xmlns:p14="http://schemas.microsoft.com/office/powerpoint/2010/main" val="2822634056"/>
      </p:ext>
    </p:extLst>
  </p:cSld>
  <p:clrMapOvr>
    <a:masterClrMapping/>
  </p:clrMapOvr>
</p:sld>
</file>

<file path=ppt/theme/theme1.xml><?xml version="1.0" encoding="utf-8"?>
<a:theme xmlns:a="http://schemas.openxmlformats.org/drawingml/2006/main" name="654-02_Smarter_Marketing_PPT_template_white_R1">
  <a:themeElements>
    <a:clrScheme name="EIS_PPT_template_white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8CC63F"/>
      </a:accent2>
      <a:accent3>
        <a:srgbClr val="FFFFFF"/>
      </a:accent3>
      <a:accent4>
        <a:srgbClr val="000000"/>
      </a:accent4>
      <a:accent5>
        <a:srgbClr val="C1E5F9"/>
      </a:accent5>
      <a:accent6>
        <a:srgbClr val="7EB338"/>
      </a:accent6>
      <a:hlink>
        <a:srgbClr val="F04E37"/>
      </a:hlink>
      <a:folHlink>
        <a:srgbClr val="F19027"/>
      </a:folHlink>
    </a:clrScheme>
    <a:fontScheme name="EIS_PPT_template_white_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IS_PPT_template_white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63415</TotalTime>
  <Words>958</Words>
  <Application>Microsoft Macintosh PowerPoint</Application>
  <PresentationFormat>Custom</PresentationFormat>
  <Paragraphs>93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Apple Symbols</vt:lpstr>
      <vt:lpstr>Arial</vt:lpstr>
      <vt:lpstr>Avenir Black</vt:lpstr>
      <vt:lpstr>Avenir Book</vt:lpstr>
      <vt:lpstr>Avenir Heavy</vt:lpstr>
      <vt:lpstr>Avenir Light</vt:lpstr>
      <vt:lpstr>Avenir Medium</vt:lpstr>
      <vt:lpstr>Avenir Roman</vt:lpstr>
      <vt:lpstr>Calibri</vt:lpstr>
      <vt:lpstr>Georgia</vt:lpstr>
      <vt:lpstr>Gill Sans</vt:lpstr>
      <vt:lpstr>HelvNeue Bold for IBM</vt:lpstr>
      <vt:lpstr>Lucida Grande</vt:lpstr>
      <vt:lpstr>Wingdings</vt:lpstr>
      <vt:lpstr>Wingdings</vt:lpstr>
      <vt:lpstr>654-02_Smarter_Marketing_PPT_template_white_R1</vt:lpstr>
      <vt:lpstr>The education theory on which Watson-Education Mastery is based depends on  an aligned, digitized curriculum.</vt:lpstr>
      <vt:lpstr>The Mastery-Adoption flow establishes prospective clients’ state of curriculum maturity en route to its operationalization.</vt:lpstr>
      <vt:lpstr>Phase ⓪:  Client-qualification review ascertains state of client maturity, readiness to adopt Watson-Education Mastery.</vt:lpstr>
      <vt:lpstr>Phase ⓪ client-qualification analysis employs a template-driven maturity-model framework to characterize client readiness.</vt:lpstr>
      <vt:lpstr>Phase ① curriculum-alignment analysis empirically demonstrates clients’ readiness to adopt Watson-Education Mastery.</vt:lpstr>
      <vt:lpstr>Phase ① analysis provides quantitate, evidence-based confidence on both sides of transaction to make the investment.</vt:lpstr>
      <vt:lpstr>Phase ② implements interface between unprecedented (to Watson Education) third-party standards-aligned assessment system.</vt:lpstr>
      <vt:lpstr>Phase ③ operationalizes Watson-Education mastery in the client’s education-technology ecosystem.</vt:lpstr>
      <vt:lpstr>Phase ④ growth-model analysis gives educators, parents, other stakeholders a much-clearer view of individual-student progress than models based on state-accountability exams.</vt:lpstr>
      <vt:lpstr>Phase ⑤ “advanced” curriculum-alignment indicators provide a sophisticated view of how what is being taught, measured addresses what is specified.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Sed ut perspiciatis unde omnis iste.</dc:title>
  <dc:creator>lsadler</dc:creator>
  <cp:lastModifiedBy>Neil Hamlett</cp:lastModifiedBy>
  <cp:revision>2994</cp:revision>
  <cp:lastPrinted>2018-07-26T15:40:02Z</cp:lastPrinted>
  <dcterms:created xsi:type="dcterms:W3CDTF">2013-10-11T20:15:18Z</dcterms:created>
  <dcterms:modified xsi:type="dcterms:W3CDTF">2018-12-12T20:39:31Z</dcterms:modified>
</cp:coreProperties>
</file>